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4D1192-95E9-4F2C-D350-64DDB070B2CD}" name="Groth,Christiane" initials="G" userId="S::Christiane.Groth@gartner.com::90679591-b08a-491c-917d-ef421f4c0a5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F8F8"/>
    <a:srgbClr val="B55361"/>
    <a:srgbClr val="6F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B03B-9DED-46EF-88C2-4ED91E14D5D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01D1C7B-FEF4-4D91-BA21-4818B66BB5DF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3200" dirty="0"/>
            <a:t>Business Alignments </a:t>
          </a:r>
        </a:p>
        <a:p>
          <a:r>
            <a:rPr lang="en-US" sz="2100" dirty="0"/>
            <a:t>Strategic Points of Contact (SPOC)</a:t>
          </a:r>
        </a:p>
      </dgm:t>
    </dgm:pt>
    <dgm:pt modelId="{769CBB9D-EA55-45F8-A0A1-E89657737B57}" type="parTrans" cxnId="{B006372D-A92F-400F-B4B8-DEE137D58DB9}">
      <dgm:prSet/>
      <dgm:spPr/>
      <dgm:t>
        <a:bodyPr/>
        <a:lstStyle/>
        <a:p>
          <a:endParaRPr lang="en-US"/>
        </a:p>
      </dgm:t>
    </dgm:pt>
    <dgm:pt modelId="{3E488DC5-71A7-42DC-A098-D3D9B8694FAA}" type="sibTrans" cxnId="{B006372D-A92F-400F-B4B8-DEE137D58DB9}">
      <dgm:prSet/>
      <dgm:spPr/>
      <dgm:t>
        <a:bodyPr/>
        <a:lstStyle/>
        <a:p>
          <a:endParaRPr lang="en-US"/>
        </a:p>
      </dgm:t>
    </dgm:pt>
    <dgm:pt modelId="{48A7F2FE-E874-46A3-A14C-F75B9D47F046}" type="pres">
      <dgm:prSet presAssocID="{7277B03B-9DED-46EF-88C2-4ED91E14D5D3}" presName="Name0" presStyleCnt="0">
        <dgm:presLayoutVars>
          <dgm:dir/>
          <dgm:animLvl val="lvl"/>
          <dgm:resizeHandles val="exact"/>
        </dgm:presLayoutVars>
      </dgm:prSet>
      <dgm:spPr/>
    </dgm:pt>
    <dgm:pt modelId="{268362FF-FC49-4FB8-86D2-EC2764CA4212}" type="pres">
      <dgm:prSet presAssocID="{301D1C7B-FEF4-4D91-BA21-4818B66BB5DF}" presName="parTxOnly" presStyleLbl="node1" presStyleIdx="0" presStyleCnt="1" custLinFactNeighborX="4037">
        <dgm:presLayoutVars>
          <dgm:chMax val="0"/>
          <dgm:chPref val="0"/>
          <dgm:bulletEnabled val="1"/>
        </dgm:presLayoutVars>
      </dgm:prSet>
      <dgm:spPr/>
    </dgm:pt>
  </dgm:ptLst>
  <dgm:cxnLst>
    <dgm:cxn modelId="{B006372D-A92F-400F-B4B8-DEE137D58DB9}" srcId="{7277B03B-9DED-46EF-88C2-4ED91E14D5D3}" destId="{301D1C7B-FEF4-4D91-BA21-4818B66BB5DF}" srcOrd="0" destOrd="0" parTransId="{769CBB9D-EA55-45F8-A0A1-E89657737B57}" sibTransId="{3E488DC5-71A7-42DC-A098-D3D9B8694FAA}"/>
    <dgm:cxn modelId="{3D08745E-CA25-4558-8856-C8B6D045CCF3}" type="presOf" srcId="{301D1C7B-FEF4-4D91-BA21-4818B66BB5DF}" destId="{268362FF-FC49-4FB8-86D2-EC2764CA4212}" srcOrd="0" destOrd="0" presId="urn:microsoft.com/office/officeart/2005/8/layout/chevron1"/>
    <dgm:cxn modelId="{8F928944-8F05-4A61-8138-B0034DFB69CC}" type="presOf" srcId="{7277B03B-9DED-46EF-88C2-4ED91E14D5D3}" destId="{48A7F2FE-E874-46A3-A14C-F75B9D47F046}" srcOrd="0" destOrd="0" presId="urn:microsoft.com/office/officeart/2005/8/layout/chevron1"/>
    <dgm:cxn modelId="{F06711E2-2215-4D1B-98A1-861D6B2E4907}" type="presParOf" srcId="{48A7F2FE-E874-46A3-A14C-F75B9D47F046}" destId="{268362FF-FC49-4FB8-86D2-EC2764CA4212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362FF-FC49-4FB8-86D2-EC2764CA4212}">
      <dsp:nvSpPr>
        <dsp:cNvPr id="0" name=""/>
        <dsp:cNvSpPr/>
      </dsp:nvSpPr>
      <dsp:spPr>
        <a:xfrm>
          <a:off x="10137" y="0"/>
          <a:ext cx="10370298" cy="970166"/>
        </a:xfrm>
        <a:prstGeom prst="chevron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Business Alignments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Strategic Points of Contact (SPOC)</a:t>
          </a:r>
        </a:p>
      </dsp:txBody>
      <dsp:txXfrm>
        <a:off x="495220" y="0"/>
        <a:ext cx="9400132" cy="970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0AEE-CB17-49B9-A899-08555B48D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7D580-1FAB-4E90-B23A-CF948A1428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65464-F644-4747-B14A-515E8EE94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34A4E-499D-49C3-BB5D-3845695F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354C-5ABB-4640-B15D-B2A599BF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9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FE3FC-5C88-4BFA-B112-BA2F1E062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E5021-6901-4977-ADAB-A5F293DBE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A617C-7280-4555-8A00-DEDDE8EAD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A30B0-C3A4-44A1-90D6-AD69074A9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11905-405C-4AEF-8B6E-3AAFD0644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4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6EA99B-5E0B-4D0E-816F-D582DBFBE1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A17C-9DAF-4112-9AE2-35A295F4D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3028F-DB41-4560-93B0-7D9F1BAA7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281EB-8B17-4E05-936F-F70670837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C20BF-0860-42C8-BB51-D13A59FF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2AC2-6A36-4103-8F11-B5DC4ACF8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EAFFF-FE4B-49AB-89AF-0AADA6C8E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E3010-DF70-440A-9DC3-AC6E7D2DA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625CE-0ACB-497B-B5D8-4F39A74A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702AB-3869-43AE-9480-3740D6E7C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4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D6CAE-4CAC-42FA-B099-816A8A96C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693D6-DA1A-4239-B648-24977A4B6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A14C-2DC2-41C8-B293-121E56ED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C57D7-D82B-4DB4-8584-5A19E0D9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B8A1A-7100-4D2B-92FD-5B1D534C8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1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2447C-F06F-4296-A489-BD02C1F32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2C4AE-C0CE-4CE2-88C2-07C425477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BED17-EB80-4503-B80E-A9D419DEA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F83C1-35B2-4EA6-A59D-DBF6A2C5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9E763-00B3-4951-BD46-982EDBBB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B2E19-6C81-4B48-8CA0-081FA075B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6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16E04-71DB-4084-8A96-FE26CBFE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11AB3-F859-4CEF-8DC8-93D8F7ED9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08D7A-216B-49B4-ACC4-C50932066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29E71-C03F-48EC-B9D8-4D6884FE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2E3ABB-7525-4E84-81C4-DF876517F1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A6DCE9-7205-4EC7-BDD6-28AB0BA34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EB2F0D-880A-430C-A969-D2768464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210DE2-33E7-4CD4-BA1E-785850925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4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234C-4497-436D-B183-C75B3270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F4E9F-6275-4E6D-B3FA-01622563E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AF6CE-3324-4B15-A252-A8A1E688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A06B65-C502-4F8F-864C-0997752C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1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55B1A-7D1C-4951-885A-AB25530F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08129-CB61-45E9-AD74-FC4A40DF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1082D-333D-499A-B528-FD37D776B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9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24F0B-CBDF-4201-9EFD-2315AFE01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75F9C-6AEA-4110-AE85-33189D1DE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D88B6-DAB2-49A4-9EDF-A7AC8DD2F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09A14-22A6-4D8B-8A7E-5778E6D6D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2469C-EB10-466D-9647-02C600FD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9B901-2087-4889-BCDC-64E15C907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4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06CCE-ACFD-4536-A854-4DFB73893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82BC8-6CA0-4068-A318-8906ECBD9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983A3-A49B-47F0-8409-214718058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E6379-533B-42CB-8154-9D367086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AC176-CDAD-4CD0-8069-5DC4166A9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536AC-1B1E-4FF4-9DB5-73255A2C5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4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84301A-C550-4E86-A12A-44A2FEAE3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8314D-3AD1-4AD5-B38E-26CD7129C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16A80-7019-41D9-B0A8-F87E3C01CD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133C7-6F56-417B-A9A0-2BB22BE82A8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E658A-E8A5-44A0-A337-45630D365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0C572-897A-48CA-BB3F-98711B6F2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8DCC-3E44-4251-9DEA-421F189D9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0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9A23B00-F281-4DD8-87FD-EC3DAF1319DC}"/>
              </a:ext>
            </a:extLst>
          </p:cNvPr>
          <p:cNvGraphicFramePr/>
          <p:nvPr/>
        </p:nvGraphicFramePr>
        <p:xfrm>
          <a:off x="881122" y="1027610"/>
          <a:ext cx="10380436" cy="970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59EE4D8-A6C1-4272-9965-7ED5188B03E3}"/>
              </a:ext>
            </a:extLst>
          </p:cNvPr>
          <p:cNvSpPr txBox="1">
            <a:spLocks/>
          </p:cNvSpPr>
          <p:nvPr/>
        </p:nvSpPr>
        <p:spPr>
          <a:xfrm>
            <a:off x="881122" y="193086"/>
            <a:ext cx="10274557" cy="756140"/>
          </a:xfrm>
          <a:prstGeom prst="rect">
            <a:avLst/>
          </a:prstGeom>
          <a:solidFill>
            <a:srgbClr val="6F2F3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>
              <a:spcBef>
                <a:spcPct val="0"/>
              </a:spcBef>
              <a:buNone/>
              <a:defRPr sz="4400"/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OIRT Transformation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9C078A7B-1145-4B9C-917B-5ACFDCC00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260" y="6076784"/>
            <a:ext cx="150495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FCECC2-F9F2-4F9B-BC27-1C81014341AB}"/>
              </a:ext>
            </a:extLst>
          </p:cNvPr>
          <p:cNvSpPr txBox="1"/>
          <p:nvPr/>
        </p:nvSpPr>
        <p:spPr>
          <a:xfrm>
            <a:off x="833652" y="2574653"/>
            <a:ext cx="3219062" cy="1384995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Office of Enrollment Management, including:</a:t>
            </a:r>
          </a:p>
          <a:p>
            <a:pPr marL="4572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All Admissions</a:t>
            </a:r>
          </a:p>
          <a:p>
            <a:pPr marL="4572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Financial Aid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Enrollment Services 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Finance Department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Human Resources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University Advancement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2C5B71-A142-4026-A5AD-1899FDEF6103}"/>
              </a:ext>
            </a:extLst>
          </p:cNvPr>
          <p:cNvSpPr txBox="1"/>
          <p:nvPr/>
        </p:nvSpPr>
        <p:spPr>
          <a:xfrm>
            <a:off x="8154073" y="2580111"/>
            <a:ext cx="2994038" cy="1384995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All Academic Colleges &amp; Schools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University Libraries 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Office of the General Counsel </a:t>
            </a:r>
          </a:p>
          <a:p>
            <a:pPr marL="11271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Educational  Resources and Assessment</a:t>
            </a:r>
          </a:p>
          <a:p>
            <a:pPr marL="11271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Institutional Research &amp; Assessment</a:t>
            </a:r>
          </a:p>
          <a:p>
            <a:pPr marL="11271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Center for Psychological Services</a:t>
            </a:r>
          </a:p>
          <a:p>
            <a:pPr marL="11271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 CAPS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34A3C04-4211-44D7-B2ED-0A38ED252E76}"/>
              </a:ext>
            </a:extLst>
          </p:cNvPr>
          <p:cNvSpPr txBox="1"/>
          <p:nvPr/>
        </p:nvSpPr>
        <p:spPr>
          <a:xfrm>
            <a:off x="4473795" y="4583133"/>
            <a:ext cx="2981364" cy="1384995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Facilities 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Safety – Metro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Safety - Florham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University Operations, including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Auxiliary Services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Mailroom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Dining Services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E81A09-F875-4E84-9009-C9DC2C85B2EF}"/>
              </a:ext>
            </a:extLst>
          </p:cNvPr>
          <p:cNvSpPr txBox="1"/>
          <p:nvPr/>
        </p:nvSpPr>
        <p:spPr>
          <a:xfrm>
            <a:off x="844597" y="4574364"/>
            <a:ext cx="3264187" cy="1384995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0" marR="0" lvl="0" indent="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Student Affairs &amp; Residence Life, including: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Dean of Students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Student Health Services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Career Development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Academic Support</a:t>
            </a:r>
          </a:p>
          <a:p>
            <a:pPr marL="0" marR="0" lvl="0" indent="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Meto Athletics </a:t>
            </a:r>
          </a:p>
          <a:p>
            <a:pPr marL="0" marR="0" lvl="0" indent="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Florham Athletics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F6D4BC-8F59-4142-955A-985864B09FEA}"/>
              </a:ext>
            </a:extLst>
          </p:cNvPr>
          <p:cNvSpPr txBox="1"/>
          <p:nvPr/>
        </p:nvSpPr>
        <p:spPr>
          <a:xfrm>
            <a:off x="8154073" y="4593207"/>
            <a:ext cx="3001606" cy="646331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Vancouver Campus 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Wroxton Campus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University Communications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E544A6-1FB0-47D0-B8B8-43874DCDAA9C}"/>
              </a:ext>
            </a:extLst>
          </p:cNvPr>
          <p:cNvSpPr txBox="1"/>
          <p:nvPr/>
        </p:nvSpPr>
        <p:spPr>
          <a:xfrm>
            <a:off x="4461121" y="2580674"/>
            <a:ext cx="2994038" cy="1384995"/>
          </a:xfrm>
          <a:prstGeom prst="rect">
            <a:avLst/>
          </a:prstGeom>
          <a:noFill/>
          <a:ln w="12700">
            <a:solidFill>
              <a:srgbClr val="B55361"/>
            </a:solidFill>
          </a:ln>
        </p:spPr>
        <p:txBody>
          <a:bodyPr wrap="square" rtlCol="0">
            <a:spAutoFit/>
          </a:bodyPr>
          <a:lstStyle/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President's Office &amp; Leadership Team- CIO</a:t>
            </a:r>
          </a:p>
          <a:p>
            <a:pPr marL="457200" marR="0" lvl="0" indent="-2825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SVP and University Provost </a:t>
            </a:r>
          </a:p>
          <a:p>
            <a:pPr marL="457200" marR="0" lvl="0" indent="-2825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SVP for University Operations </a:t>
            </a:r>
          </a:p>
          <a:p>
            <a:pPr marL="457200" marR="0" lvl="0" indent="-2825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SVP for Finance and Administration </a:t>
            </a:r>
          </a:p>
          <a:p>
            <a:pPr marL="457200" marR="0" lvl="0" indent="-2825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SVP for University Advancement</a:t>
            </a:r>
          </a:p>
          <a:p>
            <a:pPr marL="457200" marR="0" lvl="0" indent="-2825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VP Student Affairs</a:t>
            </a:r>
          </a:p>
          <a:p>
            <a:pPr marL="342900" marR="0" lvl="0" indent="-230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Risk Management - CIO / CISO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380244-E53C-452C-9A8F-4DDC76300D94}"/>
              </a:ext>
            </a:extLst>
          </p:cNvPr>
          <p:cNvSpPr txBox="1"/>
          <p:nvPr/>
        </p:nvSpPr>
        <p:spPr>
          <a:xfrm>
            <a:off x="4461763" y="2123817"/>
            <a:ext cx="2994038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Chief Information Officer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1A2462-E4E3-4C8C-A3F6-FB4E2C072845}"/>
              </a:ext>
            </a:extLst>
          </p:cNvPr>
          <p:cNvSpPr txBox="1"/>
          <p:nvPr/>
        </p:nvSpPr>
        <p:spPr>
          <a:xfrm>
            <a:off x="833652" y="2123813"/>
            <a:ext cx="3219062" cy="33855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Management Information Systems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BFF6545-0115-4212-98DA-E6DFB8336471}"/>
              </a:ext>
            </a:extLst>
          </p:cNvPr>
          <p:cNvSpPr txBox="1"/>
          <p:nvPr/>
        </p:nvSpPr>
        <p:spPr>
          <a:xfrm>
            <a:off x="8160087" y="2129834"/>
            <a:ext cx="2952676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Academic Technologies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E12A66-BD11-4588-94E6-D4433EDC0E42}"/>
              </a:ext>
            </a:extLst>
          </p:cNvPr>
          <p:cNvSpPr txBox="1"/>
          <p:nvPr/>
        </p:nvSpPr>
        <p:spPr>
          <a:xfrm>
            <a:off x="844597" y="4091706"/>
            <a:ext cx="3208117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Computing Services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7552CC-6577-4AFE-80E0-A955064C4AB5}"/>
              </a:ext>
            </a:extLst>
          </p:cNvPr>
          <p:cNvSpPr txBox="1"/>
          <p:nvPr/>
        </p:nvSpPr>
        <p:spPr>
          <a:xfrm>
            <a:off x="8154073" y="4110349"/>
            <a:ext cx="3001606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Systems &amp; Networking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71F220-3AD7-4669-A710-E8C2260FA9BD}"/>
              </a:ext>
            </a:extLst>
          </p:cNvPr>
          <p:cNvSpPr txBox="1"/>
          <p:nvPr/>
        </p:nvSpPr>
        <p:spPr>
          <a:xfrm>
            <a:off x="4461121" y="4080388"/>
            <a:ext cx="3006712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Business Services</a:t>
            </a:r>
          </a:p>
        </p:txBody>
      </p:sp>
    </p:spTree>
    <p:extLst>
      <p:ext uri="{BB962C8B-B14F-4D97-AF65-F5344CB8AC3E}">
        <p14:creationId xmlns:p14="http://schemas.microsoft.com/office/powerpoint/2010/main" val="203885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7176</TotalTime>
  <Words>150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Alper</dc:creator>
  <cp:lastModifiedBy>Neal M. Sturm</cp:lastModifiedBy>
  <cp:revision>46</cp:revision>
  <dcterms:created xsi:type="dcterms:W3CDTF">2021-05-10T10:27:49Z</dcterms:created>
  <dcterms:modified xsi:type="dcterms:W3CDTF">2026-03-30T18:55:36Z</dcterms:modified>
</cp:coreProperties>
</file>